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327" r:id="rId5"/>
    <p:sldId id="268" r:id="rId6"/>
    <p:sldId id="257" r:id="rId7"/>
    <p:sldId id="374" r:id="rId8"/>
    <p:sldId id="375" r:id="rId9"/>
    <p:sldId id="343" r:id="rId10"/>
    <p:sldId id="372" r:id="rId11"/>
    <p:sldId id="373" r:id="rId12"/>
    <p:sldId id="339" r:id="rId13"/>
    <p:sldId id="264" r:id="rId14"/>
    <p:sldId id="332" r:id="rId15"/>
    <p:sldId id="344" r:id="rId16"/>
    <p:sldId id="3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nt, Kristin E. (DESE)" initials="HKE(" lastIdx="12" clrIdx="0">
    <p:extLst>
      <p:ext uri="{19B8F6BF-5375-455C-9EA6-DF929625EA0E}">
        <p15:presenceInfo xmlns:p15="http://schemas.microsoft.com/office/powerpoint/2012/main" userId="S::Kristin.E.Hunt@mass.gov::c8a6bcb7-af5e-464d-b3ae-cdfad18aedd0" providerId="AD"/>
      </p:ext>
    </p:extLst>
  </p:cmAuthor>
  <p:cmAuthor id="2" name="Barr, Rebekah (DESE)" initials="BR(" lastIdx="18" clrIdx="1">
    <p:extLst>
      <p:ext uri="{19B8F6BF-5375-455C-9EA6-DF929625EA0E}">
        <p15:presenceInfo xmlns:p15="http://schemas.microsoft.com/office/powerpoint/2012/main" userId="S::Rebekah.Barr@mass.gov::4fd856fe-0b16-4800-bddc-d44234b335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95" autoAdjust="0"/>
    <p:restoredTop sz="93792" autoAdjust="0"/>
  </p:normalViewPr>
  <p:slideViewPr>
    <p:cSldViewPr snapToGrid="0">
      <p:cViewPr varScale="1">
        <p:scale>
          <a:sx n="40" d="100"/>
          <a:sy n="40" d="100"/>
        </p:scale>
        <p:origin x="40" y="456"/>
      </p:cViewPr>
      <p:guideLst/>
    </p:cSldViewPr>
  </p:slideViewPr>
  <p:outlineViewPr>
    <p:cViewPr>
      <p:scale>
        <a:sx n="33" d="100"/>
        <a:sy n="33" d="100"/>
      </p:scale>
      <p:origin x="0" y="-248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4A90C5-F561-47A7-BEA4-7E0D5B3193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DRAFT_ DO NOT DISTRIBUTE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A5AD0E-5FBF-458F-B50B-01D2CBD6819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E3A93-7B0D-40DE-8F7D-76AAB2DECB9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0F293-4A11-480C-B65E-D5BF185CDE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67DDB-EE77-4184-9F35-270FC5B79F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CF8F5-7841-4841-9A75-CC9429712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6584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DRAFT_ DO NOT DISTRIBUTE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9D646-B4CB-4526-AF07-84EF60EB033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71703-4D73-4337-912F-74001C9B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2930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0C44B883-1F49-4A73-BB25-8C8C3EFD622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DRAFT_ DO NOT DISTRIBUTE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DRAFT_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2624105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DRAFT_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3581828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E992B9E6-B21A-4BF6-9E69-40F9DEB4E50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DRAFT_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3917798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826F3503-438F-488E-89CD-88E9993C4D9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DRAFT_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1190729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DRAFT_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3097743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DRAFT_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148518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DBFA0-E153-4FAE-87CE-1E856C41A7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2192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0600"/>
            <a:ext cx="103632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Picture 11" descr="Massachusetts Department of Higher Education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47619" y="6248401"/>
            <a:ext cx="2539581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03200" y="6048376"/>
            <a:ext cx="80264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Meeting Name —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10578083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47619" y="6251964"/>
            <a:ext cx="2539581" cy="60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6248400"/>
            <a:ext cx="73152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12192000" cy="6144768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54035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73617" y="690563"/>
            <a:ext cx="94488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00201"/>
            <a:ext cx="11176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06400" y="152400"/>
            <a:ext cx="11382963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533400"/>
            <a:ext cx="11176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MBAE 08/26/20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NOTE: This is an estimated $1,000,000 of savings to families of EC students in Massachusetts</a:t>
            </a:r>
          </a:p>
        </p:txBody>
      </p:sp>
    </p:spTree>
    <p:extLst>
      <p:ext uri="{BB962C8B-B14F-4D97-AF65-F5344CB8AC3E}">
        <p14:creationId xmlns:p14="http://schemas.microsoft.com/office/powerpoint/2010/main" val="74593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12192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2057401"/>
            <a:ext cx="11176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1037" y="152400"/>
            <a:ext cx="11382963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06400" y="609600"/>
            <a:ext cx="11176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MBAE 08/26/20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NOTE: This is an estimated $1,000,000 of savings to families of EC students in Massachusetts</a:t>
            </a:r>
          </a:p>
        </p:txBody>
      </p:sp>
    </p:spTree>
    <p:extLst>
      <p:ext uri="{BB962C8B-B14F-4D97-AF65-F5344CB8AC3E}">
        <p14:creationId xmlns:p14="http://schemas.microsoft.com/office/powerpoint/2010/main" val="268227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2192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4"/>
            <a:ext cx="12192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118872"/>
            <a:ext cx="109728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680" y="1828800"/>
            <a:ext cx="1098532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MBAE 08/26/20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NOTE: This is an estimated $1,000,000 of savings to families of EC students in Massachusetts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893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773936"/>
            <a:ext cx="5588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4864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04800" y="152400"/>
            <a:ext cx="11176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406400" y="533400"/>
            <a:ext cx="109728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MBAE 08/26/20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NOTE: This is an estimated $1,000,000 of savings to families of EC students in Massachusetts</a:t>
            </a:r>
          </a:p>
        </p:txBody>
      </p:sp>
    </p:spTree>
    <p:extLst>
      <p:ext uri="{BB962C8B-B14F-4D97-AF65-F5344CB8AC3E}">
        <p14:creationId xmlns:p14="http://schemas.microsoft.com/office/powerpoint/2010/main" val="200196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04800" y="152400"/>
            <a:ext cx="11176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06400" y="533400"/>
            <a:ext cx="109728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MBAE 08/26/20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NOTE: This is an estimated $1,000,000 of savings to families of EC students in Massachusetts</a:t>
            </a:r>
          </a:p>
        </p:txBody>
      </p:sp>
    </p:spTree>
    <p:extLst>
      <p:ext uri="{BB962C8B-B14F-4D97-AF65-F5344CB8AC3E}">
        <p14:creationId xmlns:p14="http://schemas.microsoft.com/office/powerpoint/2010/main" val="53760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MBAE 08/26/20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NOTE: This is an estimated $1,000,000 of savings to families of EC students in Massachusetts</a:t>
            </a:r>
          </a:p>
        </p:txBody>
      </p:sp>
    </p:spTree>
    <p:extLst>
      <p:ext uri="{BB962C8B-B14F-4D97-AF65-F5344CB8AC3E}">
        <p14:creationId xmlns:p14="http://schemas.microsoft.com/office/powerpoint/2010/main" val="317773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ext-one column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The star in the ESE logo.">
            <a:extLst>
              <a:ext uri="{FF2B5EF4-FFF2-40B4-BE49-F238E27FC236}">
                <a16:creationId xmlns:a16="http://schemas.microsoft.com/office/drawing/2014/main" id="{0A84CDFA-79F7-4BA0-98A7-CE6AD7E69B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38317">
            <a:off x="10844109" y="6132352"/>
            <a:ext cx="756579" cy="778194"/>
          </a:xfrm>
          <a:prstGeom prst="rect">
            <a:avLst/>
          </a:prstGeom>
        </p:spPr>
      </p:pic>
      <p:sp>
        <p:nvSpPr>
          <p:cNvPr id="7" name="矩形 6" descr="Colored background box.">
            <a:extLst>
              <a:ext uri="{FF2B5EF4-FFF2-40B4-BE49-F238E27FC236}">
                <a16:creationId xmlns:a16="http://schemas.microsoft.com/office/drawing/2014/main" id="{A875BDB0-8CE9-4FCF-818B-C21A2BF5A21B}"/>
              </a:ext>
            </a:extLst>
          </p:cNvPr>
          <p:cNvSpPr/>
          <p:nvPr userDrawn="1"/>
        </p:nvSpPr>
        <p:spPr>
          <a:xfrm>
            <a:off x="1" y="212726"/>
            <a:ext cx="250371" cy="832304"/>
          </a:xfrm>
          <a:prstGeom prst="rect">
            <a:avLst/>
          </a:prstGeom>
          <a:solidFill>
            <a:srgbClr val="E385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73DEFAAE-AB64-48F2-AA3E-533A2C1271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743" y="288927"/>
            <a:ext cx="11370972" cy="679905"/>
          </a:xfrm>
        </p:spPr>
        <p:txBody>
          <a:bodyPr>
            <a:noAutofit/>
          </a:bodyPr>
          <a:lstStyle>
            <a:lvl1pPr>
              <a:defRPr sz="225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altLang="zh-CN"/>
              <a:t>Click here to edit title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FFD893-9645-4ABA-BC18-4957569298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7743" y="1230403"/>
            <a:ext cx="11370972" cy="5049746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Arial" panose="020B0604020202020204" pitchFamily="34" charset="0"/>
              <a:buChar char="•"/>
              <a:defRPr sz="2400" baseline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552450" indent="-20955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Courier New" panose="02070309020205020404" pitchFamily="49" charset="0"/>
              <a:buChar char="o"/>
              <a:defRPr sz="21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857250" indent="-17145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Wingdings" panose="05000000000000000000" pitchFamily="2" charset="2"/>
              <a:buChar char="§"/>
              <a:defRPr sz="18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238250" indent="-209550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Wingdings" panose="05000000000000000000" pitchFamily="2" charset="2"/>
              <a:buChar char="Ø"/>
              <a:defRPr sz="15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587104" indent="-215504">
              <a:lnSpc>
                <a:spcPct val="100000"/>
              </a:lnSpc>
              <a:spcAft>
                <a:spcPts val="0"/>
              </a:spcAft>
              <a:buClr>
                <a:srgbClr val="E38526"/>
              </a:buClr>
              <a:buFont typeface="Wingdings" panose="05000000000000000000" pitchFamily="2" charset="2"/>
              <a:buChar char="v"/>
              <a:defRPr sz="1500" baseline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altLang="zh-CN"/>
              <a:t>Click here to edit bullet points</a:t>
            </a:r>
            <a:endParaRPr lang="zh-CN" altLang="en-US"/>
          </a:p>
          <a:p>
            <a:pPr lvl="1"/>
            <a:r>
              <a:rPr lang="en-US" altLang="zh-CN"/>
              <a:t>Second level</a:t>
            </a:r>
            <a:endParaRPr lang="zh-CN" altLang="en-US"/>
          </a:p>
          <a:p>
            <a:pPr lvl="2"/>
            <a:r>
              <a:rPr lang="en-US" altLang="zh-CN"/>
              <a:t>Third level</a:t>
            </a:r>
            <a:endParaRPr lang="zh-CN" altLang="en-US"/>
          </a:p>
          <a:p>
            <a:pPr lvl="3"/>
            <a:r>
              <a:rPr lang="en-US" altLang="zh-CN"/>
              <a:t>Fourth level</a:t>
            </a:r>
            <a:endParaRPr lang="zh-CN" altLang="en-US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27229C-EC7B-4063-A33B-28A5E87E32E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250371" y="6356350"/>
            <a:ext cx="7713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kern="1200">
                <a:solidFill>
                  <a:schemeClr val="tx1">
                    <a:tint val="75000"/>
                  </a:schemeClr>
                </a:solidFill>
                <a:latin typeface="Segoe"/>
                <a:ea typeface="+mn-ea"/>
                <a:cs typeface="+mn-cs"/>
              </a:rPr>
              <a:t>Massachusetts Department of</a:t>
            </a:r>
            <a:r>
              <a:rPr lang="en-US" sz="1800" baseline="0">
                <a:latin typeface="Segoe"/>
              </a:rPr>
              <a:t> </a:t>
            </a:r>
            <a:r>
              <a:rPr lang="en-US" sz="900" kern="1200">
                <a:solidFill>
                  <a:schemeClr val="tx1">
                    <a:tint val="75000"/>
                  </a:schemeClr>
                </a:solidFill>
                <a:latin typeface="Segoe"/>
                <a:ea typeface="+mn-ea"/>
                <a:cs typeface="+mn-cs"/>
              </a:rPr>
              <a:t>Elementary</a:t>
            </a:r>
            <a:r>
              <a:rPr lang="en-US" sz="1800" baseline="0">
                <a:latin typeface="Segoe"/>
              </a:rPr>
              <a:t> </a:t>
            </a:r>
            <a:r>
              <a:rPr lang="en-US" sz="900" kern="1200">
                <a:solidFill>
                  <a:schemeClr val="tx1">
                    <a:tint val="75000"/>
                  </a:schemeClr>
                </a:solidFill>
                <a:latin typeface="Segoe"/>
                <a:ea typeface="+mn-ea"/>
                <a:cs typeface="+mn-cs"/>
              </a:rPr>
              <a:t>and</a:t>
            </a:r>
            <a:r>
              <a:rPr lang="en-US" sz="1800" baseline="0">
                <a:latin typeface="Segoe"/>
              </a:rPr>
              <a:t> </a:t>
            </a:r>
            <a:r>
              <a:rPr lang="en-US" sz="900" kern="1200">
                <a:solidFill>
                  <a:schemeClr val="tx1">
                    <a:tint val="75000"/>
                  </a:schemeClr>
                </a:solidFill>
                <a:latin typeface="Segoe"/>
                <a:ea typeface="+mn-ea"/>
                <a:cs typeface="+mn-cs"/>
              </a:rPr>
              <a:t>Secondary</a:t>
            </a:r>
            <a:r>
              <a:rPr lang="en-US" sz="1800" baseline="0">
                <a:latin typeface="Segoe"/>
              </a:rPr>
              <a:t> </a:t>
            </a:r>
            <a:r>
              <a:rPr lang="en-US" sz="900" kern="1200">
                <a:solidFill>
                  <a:schemeClr val="tx1">
                    <a:tint val="75000"/>
                  </a:schemeClr>
                </a:solidFill>
                <a:latin typeface="Segoe"/>
                <a:ea typeface="+mn-ea"/>
                <a:cs typeface="+mn-cs"/>
              </a:rPr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90219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12192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06400" y="152400"/>
            <a:ext cx="11176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6400" y="1774825"/>
            <a:ext cx="11176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7000"/>
            <a:ext cx="28448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en-US"/>
              <a:t>MBAE 08/26/20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018" y="6477000"/>
            <a:ext cx="7344833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en-US"/>
              <a:t>NOTE: This is an estimated $1,000,000 of savings to families of EC students in Massachusetts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8934" y="6477000"/>
            <a:ext cx="977900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1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5360" y="1842371"/>
            <a:ext cx="7848600" cy="14833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Franklin Gothic Demi"/>
              </a:rPr>
              <a:t>Massachusetts Early College Preliminary Outcomes</a:t>
            </a:r>
            <a:endParaRPr lang="en-US" sz="5400" dirty="0"/>
          </a:p>
        </p:txBody>
      </p:sp>
      <p:sp>
        <p:nvSpPr>
          <p:cNvPr id="7" name="Subtitle 2"/>
          <p:cNvSpPr>
            <a:spLocks noGrp="1"/>
          </p:cNvSpPr>
          <p:nvPr>
            <p:ph type="body" sz="quarter" idx="10"/>
          </p:nvPr>
        </p:nvSpPr>
        <p:spPr>
          <a:xfrm>
            <a:off x="3916946" y="5603956"/>
            <a:ext cx="4505426" cy="733425"/>
          </a:xfrm>
        </p:spPr>
        <p:txBody>
          <a:bodyPr/>
          <a:lstStyle/>
          <a:p>
            <a:pPr algn="ctr"/>
            <a:r>
              <a:rPr lang="en-US" dirty="0"/>
              <a:t>Massachusetts Business Alliance for Education</a:t>
            </a:r>
          </a:p>
          <a:p>
            <a:pPr algn="ctr"/>
            <a:r>
              <a:rPr lang="en-US" dirty="0"/>
              <a:t>August 2020</a:t>
            </a:r>
          </a:p>
        </p:txBody>
      </p:sp>
      <p:pic>
        <p:nvPicPr>
          <p:cNvPr id="4" name="Picture 2" descr="Massachusetts Department of Elementary and Secondary Educat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422" y="5867400"/>
            <a:ext cx="191293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56A4350-6545-4E80-9FC2-45923F653417}"/>
              </a:ext>
            </a:extLst>
          </p:cNvPr>
          <p:cNvSpPr txBox="1"/>
          <p:nvPr/>
        </p:nvSpPr>
        <p:spPr>
          <a:xfrm>
            <a:off x="2430295" y="3541513"/>
            <a:ext cx="7848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white"/>
                </a:solidFill>
                <a:latin typeface="Franklin Gothic Medium"/>
              </a:rPr>
              <a:t>Pierre Lucien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Policy Analyst, Department of Elementary and Secondary Education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white"/>
                </a:solidFill>
                <a:latin typeface="Franklin Gothic Medium"/>
              </a:rPr>
              <a:t>Strategic Data Project (SDP) Fellow, Harvard University 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1E4ECA-5517-4343-9609-EC12972C2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08/26/20</a:t>
            </a:r>
          </a:p>
        </p:txBody>
      </p:sp>
      <p:pic>
        <p:nvPicPr>
          <p:cNvPr id="4" name="slide9" descr="Black and Latinx EC students attend college at Higher Rates:">
            <a:extLst>
              <a:ext uri="{FF2B5EF4-FFF2-40B4-BE49-F238E27FC236}">
                <a16:creationId xmlns:a16="http://schemas.microsoft.com/office/drawing/2014/main" id="{16929D91-DA1D-4590-B84F-0CC5137F70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402167" cy="672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854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56B48B-067D-4D7C-AB8C-B88E11484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08/26/20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B41ADD-5643-4517-BAB0-39745B18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* Designated EC Programs increased in both size and number in 2020</a:t>
            </a:r>
          </a:p>
        </p:txBody>
      </p:sp>
      <p:pic>
        <p:nvPicPr>
          <p:cNvPr id="4" name="slide10" descr="Number of EC Students and Programs Continue to Increase:">
            <a:extLst>
              <a:ext uri="{FF2B5EF4-FFF2-40B4-BE49-F238E27FC236}">
                <a16:creationId xmlns:a16="http://schemas.microsoft.com/office/drawing/2014/main" id="{6C542268-8879-4334-BB71-92C5DDBF32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85814"/>
            <a:ext cx="8096250" cy="6477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F93012-2E35-4EA5-8090-899CC4A20777}"/>
              </a:ext>
            </a:extLst>
          </p:cNvPr>
          <p:cNvSpPr txBox="1"/>
          <p:nvPr/>
        </p:nvSpPr>
        <p:spPr>
          <a:xfrm>
            <a:off x="9703941" y="577298"/>
            <a:ext cx="70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531386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9CEE5C-899B-4C83-AAFC-08AB89609A85}"/>
              </a:ext>
            </a:extLst>
          </p:cNvPr>
          <p:cNvSpPr txBox="1"/>
          <p:nvPr/>
        </p:nvSpPr>
        <p:spPr>
          <a:xfrm>
            <a:off x="8211312" y="2413337"/>
            <a:ext cx="347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FDC65-464F-485F-B8D6-DB27E8F29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08/26/20</a:t>
            </a:r>
          </a:p>
        </p:txBody>
      </p:sp>
      <p:pic>
        <p:nvPicPr>
          <p:cNvPr id="4" name="slide11" descr="EC Buffered from COVID-19 Related Dip in FAFSA Completions:">
            <a:extLst>
              <a:ext uri="{FF2B5EF4-FFF2-40B4-BE49-F238E27FC236}">
                <a16:creationId xmlns:a16="http://schemas.microsoft.com/office/drawing/2014/main" id="{98BAA1EF-AEA5-435A-A415-95C1C4723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690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000" y="1371600"/>
            <a:ext cx="11382963" cy="33513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accent2"/>
                </a:solidFill>
              </a:rPr>
              <a:t>College readiness and initial postsecondary outcomes </a:t>
            </a:r>
            <a:r>
              <a:rPr lang="en-US" sz="2600" dirty="0"/>
              <a:t>for the EC class of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accent2"/>
                </a:solidFill>
              </a:rPr>
              <a:t>Spring 2020 course completion rates </a:t>
            </a:r>
            <a:r>
              <a:rPr lang="en-US" sz="2600" i="1" dirty="0"/>
              <a:t> initial survey suggests strong results around 80% course completion </a:t>
            </a:r>
            <a:r>
              <a:rPr lang="en-US" sz="2600" dirty="0"/>
              <a:t>which would be on par with the 85% completion rate in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Confirmation of projected Fall 2020 </a:t>
            </a:r>
            <a:r>
              <a:rPr lang="en-US" sz="2600" b="1" dirty="0">
                <a:solidFill>
                  <a:schemeClr val="accent2"/>
                </a:solidFill>
              </a:rPr>
              <a:t>increases in enrollment </a:t>
            </a:r>
            <a:r>
              <a:rPr lang="en-US" sz="2600" dirty="0"/>
              <a:t>numbers (despite Covid-19)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Additional data from the </a:t>
            </a:r>
            <a:r>
              <a:rPr lang="en-US" sz="2600" b="1" dirty="0">
                <a:solidFill>
                  <a:schemeClr val="accent2"/>
                </a:solidFill>
              </a:rPr>
              <a:t>6 newly Designated programs, </a:t>
            </a:r>
            <a:r>
              <a:rPr lang="en-US" sz="2600" dirty="0"/>
              <a:t>approved by ECJC in June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Number of </a:t>
            </a:r>
            <a:r>
              <a:rPr lang="en-US" sz="2600" b="1" dirty="0">
                <a:solidFill>
                  <a:schemeClr val="accent2"/>
                </a:solidFill>
              </a:rPr>
              <a:t>Associate’s degrees </a:t>
            </a:r>
            <a:r>
              <a:rPr lang="en-US" sz="2600" dirty="0"/>
              <a:t>earned by the first graduating cohort of Wall-to Wall Early College High School*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7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633F74E-5379-4A11-B749-E1695AD00E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Massachusetts Early College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Forward: Upcoming Data Highlights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D49783-A381-474C-B0FD-E2376857C4F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06400" y="6445082"/>
            <a:ext cx="2844800" cy="274638"/>
          </a:xfrm>
        </p:spPr>
        <p:txBody>
          <a:bodyPr/>
          <a:lstStyle/>
          <a:p>
            <a:pPr>
              <a:defRPr/>
            </a:pPr>
            <a:r>
              <a:rPr lang="en-US" dirty="0"/>
              <a:t>08/26/20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A89517-B5C7-4F47-9D04-3FEACB3D54AF}"/>
              </a:ext>
            </a:extLst>
          </p:cNvPr>
          <p:cNvSpPr txBox="1">
            <a:spLocks/>
          </p:cNvSpPr>
          <p:nvPr/>
        </p:nvSpPr>
        <p:spPr>
          <a:xfrm>
            <a:off x="1390317" y="6445082"/>
            <a:ext cx="10122567" cy="26051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dirty="0"/>
              <a:t>* This partnership reporting large percentage of students on track to receive Associate’s degree at time of graduation Spring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DA55DB1-8E21-47D6-814A-D9DCC8EC3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600201"/>
            <a:ext cx="6164649" cy="4368113"/>
          </a:xfrm>
        </p:spPr>
        <p:txBody>
          <a:bodyPr>
            <a:normAutofit fontScale="70000" lnSpcReduction="20000"/>
          </a:bodyPr>
          <a:lstStyle/>
          <a:p>
            <a:pPr marL="0" marR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Data: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Student Information Management System (SIMS)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Student Course Schedule (SCS)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Massachusetts Comprehensive Assessment System (MCAS)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National Student Clearinghouse (NSC)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Free Application for Federal Student Aid (FAFSA)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b="1" kern="1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Methodology: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One-</a:t>
            </a: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to-one p</a:t>
            </a:r>
            <a:r>
              <a:rPr lang="en-US" sz="18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ropensity score </a:t>
            </a: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18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atching based on demographics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Students with similar likelihood of participating, based on observable characteristics but did not 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8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balance table of 12</a:t>
            </a:r>
            <a:r>
              <a:rPr lang="en-US" sz="1800" kern="12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grade participants from 2019 demonstrates strength of the match</a:t>
            </a: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457200" algn="l"/>
              </a:tabLst>
            </a:pP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Definitions: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School Peer- non-participating students who attend the same school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State Peer- matched comparison group from propensity scores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Limitations: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 complete year of data available at the time of analysis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Small Sample Size- The 2019 cohort consisted of 1,140 students, including 361 12</a:t>
            </a:r>
            <a:r>
              <a:rPr lang="en-US" sz="1800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grade participants in the program in 2019.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Many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variables not yet available- college persistence, retention, completion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6D0496-9145-4D16-8CD9-4DAB8BF5E3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Massachusetts Early College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42DABB-0D34-44F0-9832-20E1A20F9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j-lt"/>
              </a:rPr>
              <a:t>Data, Methods, and Limitations: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5A8CB6-6B0D-4E9C-B12C-A828FAAB1E5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06400" y="6466479"/>
            <a:ext cx="2844800" cy="274638"/>
          </a:xfrm>
        </p:spPr>
        <p:txBody>
          <a:bodyPr/>
          <a:lstStyle/>
          <a:p>
            <a:pPr>
              <a:defRPr/>
            </a:pPr>
            <a:r>
              <a:rPr lang="en-US" dirty="0"/>
              <a:t>08/26/20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98E89A9-96B5-4325-A695-DAC3284C46E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510301" y="6330593"/>
            <a:ext cx="9767751" cy="427038"/>
          </a:xfrm>
        </p:spPr>
        <p:txBody>
          <a:bodyPr/>
          <a:lstStyle/>
          <a:p>
            <a:pPr algn="ctr">
              <a:defRPr/>
            </a:pPr>
            <a:r>
              <a:rPr lang="en-US" sz="1400" b="1" dirty="0"/>
              <a:t>NOTE: 8 initial Early College partnerships were Designated in 2018, comprised of 18 high schools and 9 colleges and universities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A09E1B-2EAF-48A8-BF25-52FD45A8D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9357" y="2259991"/>
            <a:ext cx="4363043" cy="331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01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F30CDC1-08F8-47E1-92E5-7D3BC4305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08/26/20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F3F063E-ED85-48F5-9EF4-781C4546C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6791" y="6308859"/>
            <a:ext cx="9197654" cy="355118"/>
          </a:xfrm>
        </p:spPr>
        <p:txBody>
          <a:bodyPr/>
          <a:lstStyle/>
          <a:p>
            <a:pPr>
              <a:defRPr/>
            </a:pPr>
            <a:r>
              <a:rPr lang="en-US" sz="1400" b="1" dirty="0"/>
              <a:t>*In addition, the majority of Designated EC high schools in 2019 were comprised predominantly of students of color</a:t>
            </a:r>
            <a:r>
              <a:rPr lang="en-US" b="1" dirty="0"/>
              <a:t>. </a:t>
            </a:r>
          </a:p>
        </p:txBody>
      </p:sp>
      <p:pic>
        <p:nvPicPr>
          <p:cNvPr id="2" name="slide2" descr="The Majority of EC Students in 2019 were Students of Color:">
            <a:extLst>
              <a:ext uri="{FF2B5EF4-FFF2-40B4-BE49-F238E27FC236}">
                <a16:creationId xmlns:a16="http://schemas.microsoft.com/office/drawing/2014/main" id="{FCB8BBF7-CCCB-49A9-B79F-44AD49D1A7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091" y="0"/>
            <a:ext cx="7712313" cy="61698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26B90E-ACFF-4F14-A815-D3365DB01E30}"/>
              </a:ext>
            </a:extLst>
          </p:cNvPr>
          <p:cNvSpPr txBox="1"/>
          <p:nvPr/>
        </p:nvSpPr>
        <p:spPr>
          <a:xfrm>
            <a:off x="9511899" y="-78304"/>
            <a:ext cx="19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3" descr="12th Grade EC Students Earned More College Credits in 2019:">
            <a:extLst>
              <a:ext uri="{FF2B5EF4-FFF2-40B4-BE49-F238E27FC236}">
                <a16:creationId xmlns:a16="http://schemas.microsoft.com/office/drawing/2014/main" id="{A005642A-CA89-4FD8-812C-167467A27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074" y="0"/>
            <a:ext cx="7907852" cy="6326282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BB504D-0851-483B-8285-0BFA31D44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08/26/20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D390A-E9DC-4F96-A08F-B67065D38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69204" y="6512104"/>
            <a:ext cx="9965933" cy="274637"/>
          </a:xfrm>
        </p:spPr>
        <p:txBody>
          <a:bodyPr/>
          <a:lstStyle/>
          <a:p>
            <a:pPr>
              <a:defRPr/>
            </a:pPr>
            <a:r>
              <a:rPr lang="en-US" sz="1400" b="1" dirty="0"/>
              <a:t>NOTE: 2019 was inaugural year of Designation so these 12</a:t>
            </a:r>
            <a:r>
              <a:rPr lang="en-US" sz="1400" b="1" baseline="30000" dirty="0"/>
              <a:t>th</a:t>
            </a:r>
            <a:r>
              <a:rPr lang="en-US" sz="1400" b="1" dirty="0"/>
              <a:t> graders did not have benefit of multiple years in Early College program.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6BB525-554D-4501-9425-CE4B2C84E396}"/>
              </a:ext>
            </a:extLst>
          </p:cNvPr>
          <p:cNvSpPr txBox="1"/>
          <p:nvPr/>
        </p:nvSpPr>
        <p:spPr>
          <a:xfrm>
            <a:off x="9570720" y="-78304"/>
            <a:ext cx="19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996370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4" descr="Early College Students Earned 5,088 Credits in 2019:">
            <a:extLst>
              <a:ext uri="{FF2B5EF4-FFF2-40B4-BE49-F238E27FC236}">
                <a16:creationId xmlns:a16="http://schemas.microsoft.com/office/drawing/2014/main" id="{CDF14D32-1527-489D-A8E8-8D15E8513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926" y="0"/>
            <a:ext cx="7866147" cy="6292917"/>
          </a:xfrm>
          <a:prstGeom prst="rect">
            <a:avLst/>
          </a:prstGeom>
        </p:spPr>
      </p:pic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48EAF2B-EA28-421E-9EB5-E8DCAA88A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08/26/20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8AE4BE-ED80-45AB-AD36-C10E6FC8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80674" y="6477000"/>
            <a:ext cx="9801726" cy="274638"/>
          </a:xfrm>
        </p:spPr>
        <p:txBody>
          <a:bodyPr/>
          <a:lstStyle/>
          <a:p>
            <a:pPr>
              <a:defRPr/>
            </a:pPr>
            <a:r>
              <a:rPr lang="en-US" sz="1400" b="1" dirty="0"/>
              <a:t>Note: These credits represent an estimated savings of at least $1,000,000 in tuition and fees for EC students in Massachusetts</a:t>
            </a:r>
          </a:p>
        </p:txBody>
      </p:sp>
    </p:spTree>
    <p:extLst>
      <p:ext uri="{BB962C8B-B14F-4D97-AF65-F5344CB8AC3E}">
        <p14:creationId xmlns:p14="http://schemas.microsoft.com/office/powerpoint/2010/main" val="1425319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7587B-7BCE-4D5F-BDC9-92456EFB7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08/26/20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4B6884-0526-4621-BE64-B890138BC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8424" y="6549492"/>
            <a:ext cx="8313136" cy="202145"/>
          </a:xfrm>
        </p:spPr>
        <p:txBody>
          <a:bodyPr/>
          <a:lstStyle/>
          <a:p>
            <a:pPr>
              <a:defRPr/>
            </a:pPr>
            <a:r>
              <a:rPr lang="en-US" sz="1400" b="1" dirty="0"/>
              <a:t>NOTE: </a:t>
            </a:r>
            <a:r>
              <a:rPr lang="en-US" sz="1400" b="1" dirty="0" err="1"/>
              <a:t>MassCore</a:t>
            </a:r>
            <a:r>
              <a:rPr lang="en-US" sz="1400" b="1" dirty="0"/>
              <a:t> and FAFSA completion rates are used as indicators of college readiness in Massachusetts</a:t>
            </a:r>
          </a:p>
        </p:txBody>
      </p:sp>
      <p:pic>
        <p:nvPicPr>
          <p:cNvPr id="4" name="slide5" descr="MassCore and FAFSA Completion Rates were Higher for EC Students in 2019:">
            <a:extLst>
              <a:ext uri="{FF2B5EF4-FFF2-40B4-BE49-F238E27FC236}">
                <a16:creationId xmlns:a16="http://schemas.microsoft.com/office/drawing/2014/main" id="{6CEA2F93-989C-4396-82AA-A820E8DEA4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326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F31E07-3E3D-4FED-9D3C-E2D3F203D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08/26/20</a:t>
            </a:r>
          </a:p>
        </p:txBody>
      </p:sp>
      <p:pic>
        <p:nvPicPr>
          <p:cNvPr id="3" name="slide6" descr="Black and Latinx EC students complete MassCore at Higher Rates:">
            <a:extLst>
              <a:ext uri="{FF2B5EF4-FFF2-40B4-BE49-F238E27FC236}">
                <a16:creationId xmlns:a16="http://schemas.microsoft.com/office/drawing/2014/main" id="{DADC6A65-F75A-4004-9820-0AEA80AD8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49" y="0"/>
            <a:ext cx="85725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034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CE3696-FADA-409A-84C8-145DFCCE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08/26/20</a:t>
            </a:r>
          </a:p>
        </p:txBody>
      </p:sp>
      <p:pic>
        <p:nvPicPr>
          <p:cNvPr id="3" name="slide7" descr="Black and Latinx EC students complete FAFSA at Higher Rates:">
            <a:extLst>
              <a:ext uri="{FF2B5EF4-FFF2-40B4-BE49-F238E27FC236}">
                <a16:creationId xmlns:a16="http://schemas.microsoft.com/office/drawing/2014/main" id="{38501CDE-1608-430C-A09A-5071607F4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493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8" descr="2019 EC Graduates Enrolled in College at  Higher Rates:">
            <a:extLst>
              <a:ext uri="{FF2B5EF4-FFF2-40B4-BE49-F238E27FC236}">
                <a16:creationId xmlns:a16="http://schemas.microsoft.com/office/drawing/2014/main" id="{E00B490D-832B-4AA9-9008-658EDFC8B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106" y="1"/>
            <a:ext cx="8167955" cy="6534364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D0619-0413-4ECD-80A3-0AF3D32DC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08/26/20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91CA74-63BD-4DD2-9539-9A5E42F1C397}"/>
              </a:ext>
            </a:extLst>
          </p:cNvPr>
          <p:cNvSpPr txBox="1"/>
          <p:nvPr/>
        </p:nvSpPr>
        <p:spPr>
          <a:xfrm>
            <a:off x="1678112" y="6459250"/>
            <a:ext cx="9904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Note: 93% of these 12</a:t>
            </a:r>
            <a:r>
              <a:rPr lang="en-US" sz="1400" b="1" baseline="30000" dirty="0"/>
              <a:t>th</a:t>
            </a:r>
            <a:r>
              <a:rPr lang="en-US" sz="1400" b="1" dirty="0"/>
              <a:t> graders enrolled in MA institutions  (77% enrolled in public higher education institutions)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783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" id="{158C58D6-CFB5-4CCB-AA7C-30F95955C4B7}" vid="{4399CED8-E4E1-464A-91B6-FA3E537105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DCDBBCC333AE48A0996EC8748E8FA4" ma:contentTypeVersion="4" ma:contentTypeDescription="Create a new document." ma:contentTypeScope="" ma:versionID="dbe91ad883f8ecd12d3456588653e80c">
  <xsd:schema xmlns:xsd="http://www.w3.org/2001/XMLSchema" xmlns:xs="http://www.w3.org/2001/XMLSchema" xmlns:p="http://schemas.microsoft.com/office/2006/metadata/properties" xmlns:ns2="1f3f6901-5f63-4926-9a45-5574884d5e0e" xmlns:ns3="b4e7406a-37e6-45fa-8341-5fcd11ef2a8a" targetNamespace="http://schemas.microsoft.com/office/2006/metadata/properties" ma:root="true" ma:fieldsID="7a16b1bbc5d25d5125fb21d71212622a" ns2:_="" ns3:_="">
    <xsd:import namespace="1f3f6901-5f63-4926-9a45-5574884d5e0e"/>
    <xsd:import namespace="b4e7406a-37e6-45fa-8341-5fcd11ef2a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3f6901-5f63-4926-9a45-5574884d5e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7406a-37e6-45fa-8341-5fcd11ef2a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DEDE6C-0372-40BE-A0DF-DA78F326AED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633CDC1-1105-4AEB-BD64-3DB694310A42}">
  <ds:schemaRefs>
    <ds:schemaRef ds:uri="1f3f6901-5f63-4926-9a45-5574884d5e0e"/>
    <ds:schemaRef ds:uri="b4e7406a-37e6-45fa-8341-5fcd11ef2a8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68067A3-B9EE-449B-B2D0-80DF19D03D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</TotalTime>
  <Words>489</Words>
  <Application>Microsoft Office PowerPoint</Application>
  <PresentationFormat>Widescreen</PresentationFormat>
  <Paragraphs>68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8" baseType="lpstr">
      <vt:lpstr>Arial</vt:lpstr>
      <vt:lpstr>Calibri</vt:lpstr>
      <vt:lpstr>Corbel</vt:lpstr>
      <vt:lpstr>Courier New</vt:lpstr>
      <vt:lpstr>Franklin Gothic Book</vt:lpstr>
      <vt:lpstr>Franklin Gothic Demi</vt:lpstr>
      <vt:lpstr>Franklin Gothic Medium</vt:lpstr>
      <vt:lpstr>Segoe</vt:lpstr>
      <vt:lpstr>Segoe UI</vt:lpstr>
      <vt:lpstr>Segoe UI Semibold</vt:lpstr>
      <vt:lpstr>Times New Roman</vt:lpstr>
      <vt:lpstr>Wingdings</vt:lpstr>
      <vt:lpstr>Wingdings 2</vt:lpstr>
      <vt:lpstr>Wingdings 3</vt:lpstr>
      <vt:lpstr>DHE PowerPoint</vt:lpstr>
      <vt:lpstr>Massachusetts Early College Preliminary Outcomes</vt:lpstr>
      <vt:lpstr>Data, Methods, and Limitations: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Looking Forward: Upcoming Data Highlights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Massachusetts Business Alliance for Education:  Early College Outcomes</dc:title>
  <dc:creator>Barr, Rebekah (DESE)</dc:creator>
  <cp:lastModifiedBy>Barr, Rebekah (DESE)</cp:lastModifiedBy>
  <cp:revision>121</cp:revision>
  <dcterms:created xsi:type="dcterms:W3CDTF">2020-06-29T15:56:57Z</dcterms:created>
  <dcterms:modified xsi:type="dcterms:W3CDTF">2020-08-26T15:24:36Z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0x01010037DCDBBCC333AE48A0996EC8748E8FA4</vt:lpwstr>
  </property>
</Properties>
</file>